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sldSz cx="12192000" cy="6858000"/>
  <p:notesSz cx="6858000" cy="9144000"/>
  <p:defaultTextStyle>
    <a:defPPr>
      <a:defRPr lang="en-G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79"/>
    <p:restoredTop sz="94076"/>
  </p:normalViewPr>
  <p:slideViewPr>
    <p:cSldViewPr snapToGrid="0">
      <p:cViewPr varScale="1">
        <p:scale>
          <a:sx n="124" d="100"/>
          <a:sy n="124" d="100"/>
        </p:scale>
        <p:origin x="19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C214E59-C8BE-4B1C-8E79-ADC08F83666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CFD76AD2-F2ED-427D-80DA-24E5497C4BAC}">
      <dgm:prSet/>
      <dgm:spPr/>
      <dgm:t>
        <a:bodyPr/>
        <a:lstStyle/>
        <a:p>
          <a:r>
            <a:rPr lang="es-ES_tradnl"/>
            <a:t>Importar el DataSet</a:t>
          </a:r>
          <a:endParaRPr lang="en-US"/>
        </a:p>
      </dgm:t>
    </dgm:pt>
    <dgm:pt modelId="{0FB51232-FFE3-4A79-99EC-3079F08F8F0F}" type="parTrans" cxnId="{64B6096E-2743-41DE-8C0E-C2D9E90B9361}">
      <dgm:prSet/>
      <dgm:spPr/>
      <dgm:t>
        <a:bodyPr/>
        <a:lstStyle/>
        <a:p>
          <a:endParaRPr lang="en-US"/>
        </a:p>
      </dgm:t>
    </dgm:pt>
    <dgm:pt modelId="{FD9F2C6D-90AB-4EE1-8FF1-E1DBA44B0C58}" type="sibTrans" cxnId="{64B6096E-2743-41DE-8C0E-C2D9E90B9361}">
      <dgm:prSet/>
      <dgm:spPr/>
      <dgm:t>
        <a:bodyPr/>
        <a:lstStyle/>
        <a:p>
          <a:endParaRPr lang="en-US"/>
        </a:p>
      </dgm:t>
    </dgm:pt>
    <dgm:pt modelId="{184DC8DC-C092-4440-BEA9-04B3E02A5464}">
      <dgm:prSet/>
      <dgm:spPr/>
      <dgm:t>
        <a:bodyPr/>
        <a:lstStyle/>
        <a:p>
          <a:r>
            <a:rPr lang="es-ES_tradnl"/>
            <a:t>Entrar en contexto</a:t>
          </a:r>
          <a:endParaRPr lang="en-US"/>
        </a:p>
      </dgm:t>
    </dgm:pt>
    <dgm:pt modelId="{86A14E4A-1727-4720-8CD9-0BD10F51019F}" type="parTrans" cxnId="{B2EE7A18-E332-44FE-B51C-6F09F84696AB}">
      <dgm:prSet/>
      <dgm:spPr/>
      <dgm:t>
        <a:bodyPr/>
        <a:lstStyle/>
        <a:p>
          <a:endParaRPr lang="en-US"/>
        </a:p>
      </dgm:t>
    </dgm:pt>
    <dgm:pt modelId="{A480BF44-437B-4B3E-9808-0310F36588C3}" type="sibTrans" cxnId="{B2EE7A18-E332-44FE-B51C-6F09F84696AB}">
      <dgm:prSet/>
      <dgm:spPr/>
      <dgm:t>
        <a:bodyPr/>
        <a:lstStyle/>
        <a:p>
          <a:endParaRPr lang="en-US"/>
        </a:p>
      </dgm:t>
    </dgm:pt>
    <dgm:pt modelId="{E5B35CD0-FAB5-4C53-986D-1F57A9CDB69E}">
      <dgm:prSet/>
      <dgm:spPr/>
      <dgm:t>
        <a:bodyPr/>
        <a:lstStyle/>
        <a:p>
          <a:r>
            <a:rPr lang="es-ES_tradnl"/>
            <a:t>Preparar los datos</a:t>
          </a:r>
          <a:endParaRPr lang="en-US"/>
        </a:p>
      </dgm:t>
    </dgm:pt>
    <dgm:pt modelId="{E138FB3A-F2D5-4CC9-BC2D-C2772C55026D}" type="parTrans" cxnId="{EB4FF33D-77BE-4A8F-BAC2-E1C725948D4B}">
      <dgm:prSet/>
      <dgm:spPr/>
      <dgm:t>
        <a:bodyPr/>
        <a:lstStyle/>
        <a:p>
          <a:endParaRPr lang="en-US"/>
        </a:p>
      </dgm:t>
    </dgm:pt>
    <dgm:pt modelId="{8219134F-1AB8-41F5-BE14-480A21FCA0B9}" type="sibTrans" cxnId="{EB4FF33D-77BE-4A8F-BAC2-E1C725948D4B}">
      <dgm:prSet/>
      <dgm:spPr/>
      <dgm:t>
        <a:bodyPr/>
        <a:lstStyle/>
        <a:p>
          <a:endParaRPr lang="en-US"/>
        </a:p>
      </dgm:t>
    </dgm:pt>
    <dgm:pt modelId="{B99A161F-FEBC-45E0-B88B-67FA0CA39D0E}">
      <dgm:prSet/>
      <dgm:spPr/>
      <dgm:t>
        <a:bodyPr/>
        <a:lstStyle/>
        <a:p>
          <a:r>
            <a:rPr lang="es-ES_tradnl"/>
            <a:t>Entender las variables</a:t>
          </a:r>
          <a:endParaRPr lang="en-US"/>
        </a:p>
      </dgm:t>
    </dgm:pt>
    <dgm:pt modelId="{BE6CC6F5-6691-4A47-9663-16A54E1994CF}" type="parTrans" cxnId="{7E9D8F0A-3D57-458B-8CDE-0CDC635343DA}">
      <dgm:prSet/>
      <dgm:spPr/>
      <dgm:t>
        <a:bodyPr/>
        <a:lstStyle/>
        <a:p>
          <a:endParaRPr lang="en-US"/>
        </a:p>
      </dgm:t>
    </dgm:pt>
    <dgm:pt modelId="{BC0F1798-91B8-4F57-8C0F-08907EA4B568}" type="sibTrans" cxnId="{7E9D8F0A-3D57-458B-8CDE-0CDC635343DA}">
      <dgm:prSet/>
      <dgm:spPr/>
      <dgm:t>
        <a:bodyPr/>
        <a:lstStyle/>
        <a:p>
          <a:endParaRPr lang="en-US"/>
        </a:p>
      </dgm:t>
    </dgm:pt>
    <dgm:pt modelId="{508A289F-F746-4458-84C2-6744D06E045E}">
      <dgm:prSet/>
      <dgm:spPr/>
      <dgm:t>
        <a:bodyPr/>
        <a:lstStyle/>
        <a:p>
          <a:r>
            <a:rPr lang="es-ES_tradnl"/>
            <a:t>Estudiar la relación entre variables</a:t>
          </a:r>
          <a:endParaRPr lang="en-US"/>
        </a:p>
      </dgm:t>
    </dgm:pt>
    <dgm:pt modelId="{377ACA87-95DF-4379-9D85-B9DB4C5B4C50}" type="parTrans" cxnId="{D2561DBF-0151-4454-B610-79BB1A820699}">
      <dgm:prSet/>
      <dgm:spPr/>
      <dgm:t>
        <a:bodyPr/>
        <a:lstStyle/>
        <a:p>
          <a:endParaRPr lang="en-US"/>
        </a:p>
      </dgm:t>
    </dgm:pt>
    <dgm:pt modelId="{4651548B-4A57-426C-8367-70A3FFE3AAC1}" type="sibTrans" cxnId="{D2561DBF-0151-4454-B610-79BB1A820699}">
      <dgm:prSet/>
      <dgm:spPr/>
      <dgm:t>
        <a:bodyPr/>
        <a:lstStyle/>
        <a:p>
          <a:endParaRPr lang="en-US"/>
        </a:p>
      </dgm:t>
    </dgm:pt>
    <dgm:pt modelId="{E0330F12-D775-430E-8A83-D690F6DEF41D}">
      <dgm:prSet/>
      <dgm:spPr/>
      <dgm:t>
        <a:bodyPr/>
        <a:lstStyle/>
        <a:p>
          <a:r>
            <a:rPr lang="es-ES_tradnl"/>
            <a:t>Lluvia de ideas</a:t>
          </a:r>
          <a:endParaRPr lang="en-US"/>
        </a:p>
      </dgm:t>
    </dgm:pt>
    <dgm:pt modelId="{46B88DFD-95B9-4F56-B400-12469B34406B}" type="parTrans" cxnId="{D15835E2-820E-4427-A99A-4AD89E18E847}">
      <dgm:prSet/>
      <dgm:spPr/>
      <dgm:t>
        <a:bodyPr/>
        <a:lstStyle/>
        <a:p>
          <a:endParaRPr lang="en-US"/>
        </a:p>
      </dgm:t>
    </dgm:pt>
    <dgm:pt modelId="{61D7AB5E-ACCF-402B-BEA3-0FC8191FC374}" type="sibTrans" cxnId="{D15835E2-820E-4427-A99A-4AD89E18E847}">
      <dgm:prSet/>
      <dgm:spPr/>
      <dgm:t>
        <a:bodyPr/>
        <a:lstStyle/>
        <a:p>
          <a:endParaRPr lang="en-US"/>
        </a:p>
      </dgm:t>
    </dgm:pt>
    <dgm:pt modelId="{618A020C-0749-4088-A16C-51079D5B76D3}">
      <dgm:prSet/>
      <dgm:spPr/>
      <dgm:t>
        <a:bodyPr/>
        <a:lstStyle/>
        <a:p>
          <a:r>
            <a:rPr lang="es-ES_tradnl"/>
            <a:t>Reporte o modelar</a:t>
          </a:r>
          <a:endParaRPr lang="en-US"/>
        </a:p>
      </dgm:t>
    </dgm:pt>
    <dgm:pt modelId="{67078AB8-69BF-47BE-9C75-1D12D2061C01}" type="parTrans" cxnId="{8AE562D5-5981-4BCB-8A05-E26A083D943D}">
      <dgm:prSet/>
      <dgm:spPr/>
      <dgm:t>
        <a:bodyPr/>
        <a:lstStyle/>
        <a:p>
          <a:endParaRPr lang="en-US"/>
        </a:p>
      </dgm:t>
    </dgm:pt>
    <dgm:pt modelId="{06D79860-00DF-49E3-B81E-76838558BC28}" type="sibTrans" cxnId="{8AE562D5-5981-4BCB-8A05-E26A083D943D}">
      <dgm:prSet/>
      <dgm:spPr/>
      <dgm:t>
        <a:bodyPr/>
        <a:lstStyle/>
        <a:p>
          <a:endParaRPr lang="en-US"/>
        </a:p>
      </dgm:t>
    </dgm:pt>
    <dgm:pt modelId="{679467CB-09D9-734C-927E-9A08B4BA0894}" type="pres">
      <dgm:prSet presAssocID="{2C214E59-C8BE-4B1C-8E79-ADC08F836664}" presName="linear" presStyleCnt="0">
        <dgm:presLayoutVars>
          <dgm:animLvl val="lvl"/>
          <dgm:resizeHandles val="exact"/>
        </dgm:presLayoutVars>
      </dgm:prSet>
      <dgm:spPr/>
    </dgm:pt>
    <dgm:pt modelId="{69866658-A0FA-B640-A752-F9E0F2DC7533}" type="pres">
      <dgm:prSet presAssocID="{CFD76AD2-F2ED-427D-80DA-24E5497C4BAC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7DC7F968-CFEF-6B46-90F1-CF7ABFBECEE7}" type="pres">
      <dgm:prSet presAssocID="{FD9F2C6D-90AB-4EE1-8FF1-E1DBA44B0C58}" presName="spacer" presStyleCnt="0"/>
      <dgm:spPr/>
    </dgm:pt>
    <dgm:pt modelId="{6626665C-1CFF-E448-A749-DF30929DE4CA}" type="pres">
      <dgm:prSet presAssocID="{184DC8DC-C092-4440-BEA9-04B3E02A5464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1498A845-3CDC-FC4F-9488-35A5FD990819}" type="pres">
      <dgm:prSet presAssocID="{A480BF44-437B-4B3E-9808-0310F36588C3}" presName="spacer" presStyleCnt="0"/>
      <dgm:spPr/>
    </dgm:pt>
    <dgm:pt modelId="{B2E6ED52-D5D7-DA48-B217-FA5BFFD623AA}" type="pres">
      <dgm:prSet presAssocID="{E5B35CD0-FAB5-4C53-986D-1F57A9CDB69E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5931ADA6-BDEE-C74B-AEC6-B9EEA7E08FA5}" type="pres">
      <dgm:prSet presAssocID="{8219134F-1AB8-41F5-BE14-480A21FCA0B9}" presName="spacer" presStyleCnt="0"/>
      <dgm:spPr/>
    </dgm:pt>
    <dgm:pt modelId="{FBFB8C81-29D7-804F-BFFE-2D3B925FD33A}" type="pres">
      <dgm:prSet presAssocID="{B99A161F-FEBC-45E0-B88B-67FA0CA39D0E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14879614-4FE6-504A-9C75-5B4440283ED1}" type="pres">
      <dgm:prSet presAssocID="{BC0F1798-91B8-4F57-8C0F-08907EA4B568}" presName="spacer" presStyleCnt="0"/>
      <dgm:spPr/>
    </dgm:pt>
    <dgm:pt modelId="{8D82A7E8-4F70-C74D-A9AA-86947AE6A59C}" type="pres">
      <dgm:prSet presAssocID="{508A289F-F746-4458-84C2-6744D06E045E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600D68D6-AF0F-5944-9C24-97F2BAA3B25D}" type="pres">
      <dgm:prSet presAssocID="{4651548B-4A57-426C-8367-70A3FFE3AAC1}" presName="spacer" presStyleCnt="0"/>
      <dgm:spPr/>
    </dgm:pt>
    <dgm:pt modelId="{57D811D5-9152-8542-AA9A-15EAC29F1700}" type="pres">
      <dgm:prSet presAssocID="{E0330F12-D775-430E-8A83-D690F6DEF41D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1ABC5130-AF41-6346-8DD0-407B9FC01D7F}" type="pres">
      <dgm:prSet presAssocID="{61D7AB5E-ACCF-402B-BEA3-0FC8191FC374}" presName="spacer" presStyleCnt="0"/>
      <dgm:spPr/>
    </dgm:pt>
    <dgm:pt modelId="{78FB6505-5650-184F-B789-2EF2119A0382}" type="pres">
      <dgm:prSet presAssocID="{618A020C-0749-4088-A16C-51079D5B76D3}" presName="parentText" presStyleLbl="node1" presStyleIdx="6" presStyleCnt="7">
        <dgm:presLayoutVars>
          <dgm:chMax val="0"/>
          <dgm:bulletEnabled val="1"/>
        </dgm:presLayoutVars>
      </dgm:prSet>
      <dgm:spPr/>
    </dgm:pt>
  </dgm:ptLst>
  <dgm:cxnLst>
    <dgm:cxn modelId="{7E9D8F0A-3D57-458B-8CDE-0CDC635343DA}" srcId="{2C214E59-C8BE-4B1C-8E79-ADC08F836664}" destId="{B99A161F-FEBC-45E0-B88B-67FA0CA39D0E}" srcOrd="3" destOrd="0" parTransId="{BE6CC6F5-6691-4A47-9663-16A54E1994CF}" sibTransId="{BC0F1798-91B8-4F57-8C0F-08907EA4B568}"/>
    <dgm:cxn modelId="{B2EE7A18-E332-44FE-B51C-6F09F84696AB}" srcId="{2C214E59-C8BE-4B1C-8E79-ADC08F836664}" destId="{184DC8DC-C092-4440-BEA9-04B3E02A5464}" srcOrd="1" destOrd="0" parTransId="{86A14E4A-1727-4720-8CD9-0BD10F51019F}" sibTransId="{A480BF44-437B-4B3E-9808-0310F36588C3}"/>
    <dgm:cxn modelId="{0ABF832C-CFD1-BC4B-B51F-32B403F7AD76}" type="presOf" srcId="{E5B35CD0-FAB5-4C53-986D-1F57A9CDB69E}" destId="{B2E6ED52-D5D7-DA48-B217-FA5BFFD623AA}" srcOrd="0" destOrd="0" presId="urn:microsoft.com/office/officeart/2005/8/layout/vList2"/>
    <dgm:cxn modelId="{EB4FF33D-77BE-4A8F-BAC2-E1C725948D4B}" srcId="{2C214E59-C8BE-4B1C-8E79-ADC08F836664}" destId="{E5B35CD0-FAB5-4C53-986D-1F57A9CDB69E}" srcOrd="2" destOrd="0" parTransId="{E138FB3A-F2D5-4CC9-BC2D-C2772C55026D}" sibTransId="{8219134F-1AB8-41F5-BE14-480A21FCA0B9}"/>
    <dgm:cxn modelId="{203CBA56-3267-7D48-BB61-C43C23E60B06}" type="presOf" srcId="{618A020C-0749-4088-A16C-51079D5B76D3}" destId="{78FB6505-5650-184F-B789-2EF2119A0382}" srcOrd="0" destOrd="0" presId="urn:microsoft.com/office/officeart/2005/8/layout/vList2"/>
    <dgm:cxn modelId="{C776596D-7102-514E-9F81-D2721A66DF70}" type="presOf" srcId="{E0330F12-D775-430E-8A83-D690F6DEF41D}" destId="{57D811D5-9152-8542-AA9A-15EAC29F1700}" srcOrd="0" destOrd="0" presId="urn:microsoft.com/office/officeart/2005/8/layout/vList2"/>
    <dgm:cxn modelId="{64B6096E-2743-41DE-8C0E-C2D9E90B9361}" srcId="{2C214E59-C8BE-4B1C-8E79-ADC08F836664}" destId="{CFD76AD2-F2ED-427D-80DA-24E5497C4BAC}" srcOrd="0" destOrd="0" parTransId="{0FB51232-FFE3-4A79-99EC-3079F08F8F0F}" sibTransId="{FD9F2C6D-90AB-4EE1-8FF1-E1DBA44B0C58}"/>
    <dgm:cxn modelId="{9BE3F39F-65D0-B341-9654-BBBFE9B66A52}" type="presOf" srcId="{508A289F-F746-4458-84C2-6744D06E045E}" destId="{8D82A7E8-4F70-C74D-A9AA-86947AE6A59C}" srcOrd="0" destOrd="0" presId="urn:microsoft.com/office/officeart/2005/8/layout/vList2"/>
    <dgm:cxn modelId="{D2561DBF-0151-4454-B610-79BB1A820699}" srcId="{2C214E59-C8BE-4B1C-8E79-ADC08F836664}" destId="{508A289F-F746-4458-84C2-6744D06E045E}" srcOrd="4" destOrd="0" parTransId="{377ACA87-95DF-4379-9D85-B9DB4C5B4C50}" sibTransId="{4651548B-4A57-426C-8367-70A3FFE3AAC1}"/>
    <dgm:cxn modelId="{3DAFA6C2-7E5E-2640-A761-7137E6CA23A7}" type="presOf" srcId="{184DC8DC-C092-4440-BEA9-04B3E02A5464}" destId="{6626665C-1CFF-E448-A749-DF30929DE4CA}" srcOrd="0" destOrd="0" presId="urn:microsoft.com/office/officeart/2005/8/layout/vList2"/>
    <dgm:cxn modelId="{8AE562D5-5981-4BCB-8A05-E26A083D943D}" srcId="{2C214E59-C8BE-4B1C-8E79-ADC08F836664}" destId="{618A020C-0749-4088-A16C-51079D5B76D3}" srcOrd="6" destOrd="0" parTransId="{67078AB8-69BF-47BE-9C75-1D12D2061C01}" sibTransId="{06D79860-00DF-49E3-B81E-76838558BC28}"/>
    <dgm:cxn modelId="{5356DCDA-EEDC-894D-BB1F-D65C513925BD}" type="presOf" srcId="{2C214E59-C8BE-4B1C-8E79-ADC08F836664}" destId="{679467CB-09D9-734C-927E-9A08B4BA0894}" srcOrd="0" destOrd="0" presId="urn:microsoft.com/office/officeart/2005/8/layout/vList2"/>
    <dgm:cxn modelId="{D15835E2-820E-4427-A99A-4AD89E18E847}" srcId="{2C214E59-C8BE-4B1C-8E79-ADC08F836664}" destId="{E0330F12-D775-430E-8A83-D690F6DEF41D}" srcOrd="5" destOrd="0" parTransId="{46B88DFD-95B9-4F56-B400-12469B34406B}" sibTransId="{61D7AB5E-ACCF-402B-BEA3-0FC8191FC374}"/>
    <dgm:cxn modelId="{69CE36EA-5457-7048-A787-BA1B9DB69278}" type="presOf" srcId="{B99A161F-FEBC-45E0-B88B-67FA0CA39D0E}" destId="{FBFB8C81-29D7-804F-BFFE-2D3B925FD33A}" srcOrd="0" destOrd="0" presId="urn:microsoft.com/office/officeart/2005/8/layout/vList2"/>
    <dgm:cxn modelId="{507696F1-F014-EC46-9C51-8EF01205D4B2}" type="presOf" srcId="{CFD76AD2-F2ED-427D-80DA-24E5497C4BAC}" destId="{69866658-A0FA-B640-A752-F9E0F2DC7533}" srcOrd="0" destOrd="0" presId="urn:microsoft.com/office/officeart/2005/8/layout/vList2"/>
    <dgm:cxn modelId="{82AAE903-CD45-634F-BB22-CA401FD42C0C}" type="presParOf" srcId="{679467CB-09D9-734C-927E-9A08B4BA0894}" destId="{69866658-A0FA-B640-A752-F9E0F2DC7533}" srcOrd="0" destOrd="0" presId="urn:microsoft.com/office/officeart/2005/8/layout/vList2"/>
    <dgm:cxn modelId="{6B3CEBA0-B419-DF4C-AFE4-652D6694D7AE}" type="presParOf" srcId="{679467CB-09D9-734C-927E-9A08B4BA0894}" destId="{7DC7F968-CFEF-6B46-90F1-CF7ABFBECEE7}" srcOrd="1" destOrd="0" presId="urn:microsoft.com/office/officeart/2005/8/layout/vList2"/>
    <dgm:cxn modelId="{937E8A2E-0EB4-B24C-8BEB-2A56CCDF5BFC}" type="presParOf" srcId="{679467CB-09D9-734C-927E-9A08B4BA0894}" destId="{6626665C-1CFF-E448-A749-DF30929DE4CA}" srcOrd="2" destOrd="0" presId="urn:microsoft.com/office/officeart/2005/8/layout/vList2"/>
    <dgm:cxn modelId="{7EE85A27-4489-7641-9DD7-473F446EFADE}" type="presParOf" srcId="{679467CB-09D9-734C-927E-9A08B4BA0894}" destId="{1498A845-3CDC-FC4F-9488-35A5FD990819}" srcOrd="3" destOrd="0" presId="urn:microsoft.com/office/officeart/2005/8/layout/vList2"/>
    <dgm:cxn modelId="{DF464D19-0AF0-0E41-9D33-892A0A0AABDB}" type="presParOf" srcId="{679467CB-09D9-734C-927E-9A08B4BA0894}" destId="{B2E6ED52-D5D7-DA48-B217-FA5BFFD623AA}" srcOrd="4" destOrd="0" presId="urn:microsoft.com/office/officeart/2005/8/layout/vList2"/>
    <dgm:cxn modelId="{79B1786F-7E26-2D4E-AD7B-4AF6123E7292}" type="presParOf" srcId="{679467CB-09D9-734C-927E-9A08B4BA0894}" destId="{5931ADA6-BDEE-C74B-AEC6-B9EEA7E08FA5}" srcOrd="5" destOrd="0" presId="urn:microsoft.com/office/officeart/2005/8/layout/vList2"/>
    <dgm:cxn modelId="{A8D73E92-8A3E-1E49-951E-C6F5B232B942}" type="presParOf" srcId="{679467CB-09D9-734C-927E-9A08B4BA0894}" destId="{FBFB8C81-29D7-804F-BFFE-2D3B925FD33A}" srcOrd="6" destOrd="0" presId="urn:microsoft.com/office/officeart/2005/8/layout/vList2"/>
    <dgm:cxn modelId="{13D260E3-F3B6-624D-8AB3-F5E8A5AA0D9F}" type="presParOf" srcId="{679467CB-09D9-734C-927E-9A08B4BA0894}" destId="{14879614-4FE6-504A-9C75-5B4440283ED1}" srcOrd="7" destOrd="0" presId="urn:microsoft.com/office/officeart/2005/8/layout/vList2"/>
    <dgm:cxn modelId="{9E35A6AD-F1B7-004A-A8D2-FCB94623C81B}" type="presParOf" srcId="{679467CB-09D9-734C-927E-9A08B4BA0894}" destId="{8D82A7E8-4F70-C74D-A9AA-86947AE6A59C}" srcOrd="8" destOrd="0" presId="urn:microsoft.com/office/officeart/2005/8/layout/vList2"/>
    <dgm:cxn modelId="{02CB61AC-277F-8A44-8109-E0C22267604E}" type="presParOf" srcId="{679467CB-09D9-734C-927E-9A08B4BA0894}" destId="{600D68D6-AF0F-5944-9C24-97F2BAA3B25D}" srcOrd="9" destOrd="0" presId="urn:microsoft.com/office/officeart/2005/8/layout/vList2"/>
    <dgm:cxn modelId="{B60747D0-D64C-E441-8078-5B4C19DC870C}" type="presParOf" srcId="{679467CB-09D9-734C-927E-9A08B4BA0894}" destId="{57D811D5-9152-8542-AA9A-15EAC29F1700}" srcOrd="10" destOrd="0" presId="urn:microsoft.com/office/officeart/2005/8/layout/vList2"/>
    <dgm:cxn modelId="{34E456F0-8860-A64C-838B-4FBCE5672399}" type="presParOf" srcId="{679467CB-09D9-734C-927E-9A08B4BA0894}" destId="{1ABC5130-AF41-6346-8DD0-407B9FC01D7F}" srcOrd="11" destOrd="0" presId="urn:microsoft.com/office/officeart/2005/8/layout/vList2"/>
    <dgm:cxn modelId="{0E4EED07-1CFD-B143-BF8F-9E716923A684}" type="presParOf" srcId="{679467CB-09D9-734C-927E-9A08B4BA0894}" destId="{78FB6505-5650-184F-B789-2EF2119A0382}" srcOrd="1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9866658-A0FA-B640-A752-F9E0F2DC7533}">
      <dsp:nvSpPr>
        <dsp:cNvPr id="0" name=""/>
        <dsp:cNvSpPr/>
      </dsp:nvSpPr>
      <dsp:spPr>
        <a:xfrm>
          <a:off x="0" y="87563"/>
          <a:ext cx="6245265" cy="704339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800" kern="1200"/>
            <a:t>Importar el DataSet</a:t>
          </a:r>
          <a:endParaRPr lang="en-US" sz="2800" kern="1200"/>
        </a:p>
      </dsp:txBody>
      <dsp:txXfrm>
        <a:off x="34383" y="121946"/>
        <a:ext cx="6176499" cy="635573"/>
      </dsp:txXfrm>
    </dsp:sp>
    <dsp:sp modelId="{6626665C-1CFF-E448-A749-DF30929DE4CA}">
      <dsp:nvSpPr>
        <dsp:cNvPr id="0" name=""/>
        <dsp:cNvSpPr/>
      </dsp:nvSpPr>
      <dsp:spPr>
        <a:xfrm>
          <a:off x="0" y="872543"/>
          <a:ext cx="6245265" cy="704339"/>
        </a:xfrm>
        <a:prstGeom prst="roundRect">
          <a:avLst/>
        </a:prstGeom>
        <a:solidFill>
          <a:schemeClr val="accent5">
            <a:hueOff val="392797"/>
            <a:satOff val="-1878"/>
            <a:lumOff val="205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800" kern="1200"/>
            <a:t>Entrar en contexto</a:t>
          </a:r>
          <a:endParaRPr lang="en-US" sz="2800" kern="1200"/>
        </a:p>
      </dsp:txBody>
      <dsp:txXfrm>
        <a:off x="34383" y="906926"/>
        <a:ext cx="6176499" cy="635573"/>
      </dsp:txXfrm>
    </dsp:sp>
    <dsp:sp modelId="{B2E6ED52-D5D7-DA48-B217-FA5BFFD623AA}">
      <dsp:nvSpPr>
        <dsp:cNvPr id="0" name=""/>
        <dsp:cNvSpPr/>
      </dsp:nvSpPr>
      <dsp:spPr>
        <a:xfrm>
          <a:off x="0" y="1657523"/>
          <a:ext cx="6245265" cy="704339"/>
        </a:xfrm>
        <a:prstGeom prst="roundRect">
          <a:avLst/>
        </a:prstGeom>
        <a:solidFill>
          <a:schemeClr val="accent5">
            <a:hueOff val="785595"/>
            <a:satOff val="-3757"/>
            <a:lumOff val="411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800" kern="1200"/>
            <a:t>Preparar los datos</a:t>
          </a:r>
          <a:endParaRPr lang="en-US" sz="2800" kern="1200"/>
        </a:p>
      </dsp:txBody>
      <dsp:txXfrm>
        <a:off x="34383" y="1691906"/>
        <a:ext cx="6176499" cy="635573"/>
      </dsp:txXfrm>
    </dsp:sp>
    <dsp:sp modelId="{FBFB8C81-29D7-804F-BFFE-2D3B925FD33A}">
      <dsp:nvSpPr>
        <dsp:cNvPr id="0" name=""/>
        <dsp:cNvSpPr/>
      </dsp:nvSpPr>
      <dsp:spPr>
        <a:xfrm>
          <a:off x="0" y="2442503"/>
          <a:ext cx="6245265" cy="704339"/>
        </a:xfrm>
        <a:prstGeom prst="roundRect">
          <a:avLst/>
        </a:prstGeom>
        <a:solidFill>
          <a:schemeClr val="accent5">
            <a:hueOff val="1178392"/>
            <a:satOff val="-5635"/>
            <a:lumOff val="617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800" kern="1200"/>
            <a:t>Entender las variables</a:t>
          </a:r>
          <a:endParaRPr lang="en-US" sz="2800" kern="1200"/>
        </a:p>
      </dsp:txBody>
      <dsp:txXfrm>
        <a:off x="34383" y="2476886"/>
        <a:ext cx="6176499" cy="635573"/>
      </dsp:txXfrm>
    </dsp:sp>
    <dsp:sp modelId="{8D82A7E8-4F70-C74D-A9AA-86947AE6A59C}">
      <dsp:nvSpPr>
        <dsp:cNvPr id="0" name=""/>
        <dsp:cNvSpPr/>
      </dsp:nvSpPr>
      <dsp:spPr>
        <a:xfrm>
          <a:off x="0" y="3227483"/>
          <a:ext cx="6245265" cy="704339"/>
        </a:xfrm>
        <a:prstGeom prst="roundRect">
          <a:avLst/>
        </a:prstGeom>
        <a:solidFill>
          <a:schemeClr val="accent5">
            <a:hueOff val="1571189"/>
            <a:satOff val="-7513"/>
            <a:lumOff val="823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800" kern="1200"/>
            <a:t>Estudiar la relación entre variables</a:t>
          </a:r>
          <a:endParaRPr lang="en-US" sz="2800" kern="1200"/>
        </a:p>
      </dsp:txBody>
      <dsp:txXfrm>
        <a:off x="34383" y="3261866"/>
        <a:ext cx="6176499" cy="635573"/>
      </dsp:txXfrm>
    </dsp:sp>
    <dsp:sp modelId="{57D811D5-9152-8542-AA9A-15EAC29F1700}">
      <dsp:nvSpPr>
        <dsp:cNvPr id="0" name=""/>
        <dsp:cNvSpPr/>
      </dsp:nvSpPr>
      <dsp:spPr>
        <a:xfrm>
          <a:off x="0" y="4012463"/>
          <a:ext cx="6245265" cy="704339"/>
        </a:xfrm>
        <a:prstGeom prst="roundRect">
          <a:avLst/>
        </a:prstGeom>
        <a:solidFill>
          <a:schemeClr val="accent5">
            <a:hueOff val="1963986"/>
            <a:satOff val="-9392"/>
            <a:lumOff val="10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800" kern="1200"/>
            <a:t>Lluvia de ideas</a:t>
          </a:r>
          <a:endParaRPr lang="en-US" sz="2800" kern="1200"/>
        </a:p>
      </dsp:txBody>
      <dsp:txXfrm>
        <a:off x="34383" y="4046846"/>
        <a:ext cx="6176499" cy="635573"/>
      </dsp:txXfrm>
    </dsp:sp>
    <dsp:sp modelId="{78FB6505-5650-184F-B789-2EF2119A0382}">
      <dsp:nvSpPr>
        <dsp:cNvPr id="0" name=""/>
        <dsp:cNvSpPr/>
      </dsp:nvSpPr>
      <dsp:spPr>
        <a:xfrm>
          <a:off x="0" y="4797443"/>
          <a:ext cx="6245265" cy="704339"/>
        </a:xfrm>
        <a:prstGeom prst="roundRect">
          <a:avLst/>
        </a:prstGeom>
        <a:solidFill>
          <a:schemeClr val="accent5">
            <a:hueOff val="2356783"/>
            <a:satOff val="-11270"/>
            <a:lumOff val="12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_tradnl" sz="2800" kern="1200"/>
            <a:t>Reporte o modelar</a:t>
          </a:r>
          <a:endParaRPr lang="en-US" sz="2800" kern="1200"/>
        </a:p>
      </dsp:txBody>
      <dsp:txXfrm>
        <a:off x="34383" y="4831826"/>
        <a:ext cx="6176499" cy="6355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71C860-DED5-144C-BD5D-40E87AE280C1}" type="datetimeFigureOut">
              <a:rPr lang="es-ES_tradnl" smtClean="0"/>
              <a:t>5/3/24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EC0C4D-C571-C449-A14D-F05C0468BFF2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910341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4EC0C4D-C571-C449-A14D-F05C0468BFF2}" type="slidenum">
              <a:rPr lang="es-ES_tradnl" smtClean="0"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908532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E66DA5-7751-4D3D-B753-58DF3B418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2236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6AD429-654B-4F0E-94E9-6FEF8EC67E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8D60B2-06F5-4567-BE1F-BBA5270537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16F6F2-8269-4B80-8EE3-81FEE0F9D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C86E4-3EDE-4EB4-B1A3-A1198AADD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752B0-ACEC-49EF-8131-FCF35BC5CD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1A0462E3-375D-4E76-8886-69E06985D069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7013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3B094-F480-477B-901C-7181F88C07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052089-A920-4E52-98DC-8A5DC7B0AC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A074FE-F1B4-421F-A66E-FA351C8F99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D764BA-3AB2-45FD-ABCB-975B3FDDF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B3FEF-8252-49FD-82F2-3E5FABC65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AEB5C65-83BB-4EBD-AD22-EDA8489D0F5D}"/>
              </a:ext>
            </a:extLst>
          </p:cNvPr>
          <p:cNvCxnSpPr>
            <a:cxnSpLocks/>
          </p:cNvCxnSpPr>
          <p:nvPr/>
        </p:nvCxnSpPr>
        <p:spPr>
          <a:xfrm flipV="1">
            <a:off x="8313" y="261865"/>
            <a:ext cx="11353802" cy="1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971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7BB2D-4E2C-4490-A2A3-4B68BCC5D2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69175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FC2D1-D3FE-4B37-8740-57444421FD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b="1" i="0" cap="all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5AF550-086C-426E-A374-85DB395701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A58988-AD39-4AE9-8E6A-0907F0BE26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366319-82EE-408E-819F-8F8E6DBA7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21C8A6-777F-496D-8620-AE52BFC33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C031F83B-57A8-4533-981C-D1FFAD2B6B6F}"/>
              </a:ext>
            </a:extLst>
          </p:cNvPr>
          <p:cNvCxnSpPr>
            <a:cxnSpLocks/>
          </p:cNvCxnSpPr>
          <p:nvPr/>
        </p:nvCxnSpPr>
        <p:spPr>
          <a:xfrm>
            <a:off x="715890" y="1701425"/>
            <a:ext cx="0" cy="5148262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82147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8FDCB-69DA-4A8F-8B91-5CFF7789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AC8C07-E0D3-4464-AE3C-25730D75C8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2596A6-734E-4AE0-BFB8-3089137BF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6590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86B3EF2-2C04-480F-A570-14E520DD0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CF5783E-3073-4F4D-8B9C-C5B18DDA5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1A75FE3-6719-4790-AA00-251BC2A6E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5822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1DFFF-E5C5-43DF-B71C-7270DB973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295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FF36D6-399B-43E3-84DD-9FC5119ECC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1886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E6AACE-FAFB-4934-8E3C-AB5B2163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359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0C4E9A-CA29-4CCD-ACFA-B29F80FB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B53A7-3209-46A6-9454-F38EAC8F11E7}" type="datetimeFigureOut">
              <a:rPr lang="en-US" smtClean="0"/>
              <a:t>3/5/24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CE633F-9882-4A5C-83A2-1109D0C73261}" type="slidenum">
              <a:rPr lang="en-US" smtClean="0"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1686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4B53A7-3209-46A6-9454-F38EAC8F11E7}" type="datetimeFigureOut">
              <a:rPr lang="en-US" smtClean="0"/>
              <a:pPr/>
              <a:t>3/5/24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CE633F-9882-4A5C-83A2-1109D0C7326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98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4D52E7F-679E-8A1C-AE64-EA5FAA11DE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>
                  <a:alpha val="30000"/>
                </a:schemeClr>
              </a:gs>
              <a:gs pos="33000">
                <a:schemeClr val="bg1">
                  <a:alpha val="2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D3C230-3252-CB95-38FF-583A469723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2"/>
            <a:ext cx="4023360" cy="2802219"/>
          </a:xfrm>
        </p:spPr>
        <p:txBody>
          <a:bodyPr anchor="b">
            <a:normAutofit/>
          </a:bodyPr>
          <a:lstStyle/>
          <a:p>
            <a:r>
              <a:rPr lang="es-ES_tradnl" sz="3400"/>
              <a:t>Análisis exploratorio de datos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BAFD7C5-394D-8BF9-DEC1-54D0504C42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065146"/>
            <a:ext cx="4023359" cy="1208141"/>
          </a:xfrm>
        </p:spPr>
        <p:txBody>
          <a:bodyPr>
            <a:normAutofit/>
          </a:bodyPr>
          <a:lstStyle/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063378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74C95-F6A5-46DE-0894-CAA125D47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Características de 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C53B4-0C64-77D2-88F3-CDDB3897AB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Para la manipulación de datos se utiliza el tipo de dato “</a:t>
            </a:r>
            <a:r>
              <a:rPr lang="es-ES_tradnl" dirty="0" err="1"/>
              <a:t>DataFrame</a:t>
            </a:r>
            <a:r>
              <a:rPr lang="es-ES_tradnl" dirty="0"/>
              <a:t>” y posee indexación integrada.</a:t>
            </a:r>
          </a:p>
          <a:p>
            <a:r>
              <a:rPr lang="es-ES_tradnl" dirty="0"/>
              <a:t>Puede leer y escribir datos en memoria y en diversos tipos de archivos.</a:t>
            </a:r>
          </a:p>
          <a:p>
            <a:r>
              <a:rPr lang="es-ES_tradnl" dirty="0"/>
              <a:t>Manejo integrado de datos faltantes.</a:t>
            </a:r>
          </a:p>
          <a:p>
            <a:r>
              <a:rPr lang="es-ES_tradnl" dirty="0"/>
              <a:t>Eliminación e inserción de columnas en estructura de datos.</a:t>
            </a:r>
          </a:p>
          <a:p>
            <a:r>
              <a:rPr lang="es-ES_tradnl" dirty="0"/>
              <a:t>Mezcla y unión de datos.</a:t>
            </a:r>
          </a:p>
          <a:p>
            <a:r>
              <a:rPr lang="es-ES_tradnl" dirty="0"/>
              <a:t>Sirve también para graficar.</a:t>
            </a:r>
          </a:p>
        </p:txBody>
      </p:sp>
      <p:pic>
        <p:nvPicPr>
          <p:cNvPr id="4" name="Picture 2" descr="pandas (software) - Wikipedia">
            <a:extLst>
              <a:ext uri="{FF2B5EF4-FFF2-40B4-BE49-F238E27FC236}">
                <a16:creationId xmlns:a16="http://schemas.microsoft.com/office/drawing/2014/main" id="{60C7C88B-BB2B-63F9-853A-B0D12A8527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05268" y="215941"/>
            <a:ext cx="4009703" cy="162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0183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5299F-E432-8BCC-4F4E-7B181A525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Numpy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78D1F-2FE8-BAFE-BFF5-9335B480A2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Biblioteca para Python.</a:t>
            </a:r>
          </a:p>
          <a:p>
            <a:r>
              <a:rPr lang="es-ES_tradnl" dirty="0"/>
              <a:t>Crea vectores y matrices.</a:t>
            </a:r>
          </a:p>
          <a:p>
            <a:r>
              <a:rPr lang="es-ES_tradnl" dirty="0"/>
              <a:t>Posee una gran cantidad de funciones matemáticas de alto nivel.</a:t>
            </a:r>
          </a:p>
          <a:p>
            <a:r>
              <a:rPr lang="es-ES_tradnl" dirty="0"/>
              <a:t>También es de código abierto y posee una comunidad que le da bastante soporte.</a:t>
            </a:r>
          </a:p>
        </p:txBody>
      </p:sp>
      <p:pic>
        <p:nvPicPr>
          <p:cNvPr id="4" name="Picture 4" descr="NumPy - Wikipedia">
            <a:extLst>
              <a:ext uri="{FF2B5EF4-FFF2-40B4-BE49-F238E27FC236}">
                <a16:creationId xmlns:a16="http://schemas.microsoft.com/office/drawing/2014/main" id="{A58489FE-3412-DC13-CF1F-2523F63C4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091148" y="125723"/>
            <a:ext cx="4009703" cy="1804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539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41883-F058-0A7B-B5D5-31B693C1D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Características de </a:t>
            </a:r>
            <a:r>
              <a:rPr lang="es-ES_tradnl" dirty="0" err="1"/>
              <a:t>NumPy</a:t>
            </a:r>
            <a:r>
              <a:rPr lang="es-ES_tradn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46C1DA-F22B-7256-FF85-2EA6232F18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Es muy rápido y optimizado para las operaciones complejas matemáticas.</a:t>
            </a:r>
          </a:p>
          <a:p>
            <a:r>
              <a:rPr lang="es-ES_tradnl" dirty="0"/>
              <a:t>Brinda compatibilidad con Matlab.</a:t>
            </a:r>
          </a:p>
          <a:p>
            <a:endParaRPr lang="es-ES_tradnl" dirty="0"/>
          </a:p>
        </p:txBody>
      </p:sp>
      <p:pic>
        <p:nvPicPr>
          <p:cNvPr id="4" name="Picture 4" descr="NumPy - Wikipedia">
            <a:extLst>
              <a:ext uri="{FF2B5EF4-FFF2-40B4-BE49-F238E27FC236}">
                <a16:creationId xmlns:a16="http://schemas.microsoft.com/office/drawing/2014/main" id="{B7DBC292-CD7A-EB7F-9501-EABF827FF1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344097" y="0"/>
            <a:ext cx="4009703" cy="1804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4714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0B85A-B758-1CBA-244C-292E7A402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SeaBorn</a:t>
            </a:r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625ACE-4A29-5EAE-FCC5-D859EF2114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Es una librería de </a:t>
            </a:r>
            <a:r>
              <a:rPr lang="es-ES_tradnl" dirty="0" err="1"/>
              <a:t>vizualisación</a:t>
            </a:r>
            <a:r>
              <a:rPr lang="es-ES_tradnl" dirty="0"/>
              <a:t> de datos de para Python, basada en </a:t>
            </a:r>
            <a:r>
              <a:rPr lang="es-ES_tradnl" dirty="0" err="1"/>
              <a:t>Matplotlib</a:t>
            </a:r>
            <a:r>
              <a:rPr lang="es-ES_tradnl" dirty="0"/>
              <a:t>.</a:t>
            </a:r>
          </a:p>
          <a:p>
            <a:r>
              <a:rPr lang="es-ES_tradnl" dirty="0"/>
              <a:t>Provee una interfaz de alto nivel para dibujar graficas estadísticas atractivas e informativas.</a:t>
            </a:r>
          </a:p>
          <a:p>
            <a:r>
              <a:rPr lang="es-ES_tradnl" dirty="0"/>
              <a:t>Se integra de manera sencilla con Pandas y otras librerías.</a:t>
            </a:r>
          </a:p>
        </p:txBody>
      </p:sp>
      <p:pic>
        <p:nvPicPr>
          <p:cNvPr id="4" name="Picture 6" descr="seaborn: statistical data visualization — seaborn 0.12.2 documentation">
            <a:extLst>
              <a:ext uri="{FF2B5EF4-FFF2-40B4-BE49-F238E27FC236}">
                <a16:creationId xmlns:a16="http://schemas.microsoft.com/office/drawing/2014/main" id="{45AFBD22-8009-2549-5696-8C1FACFFCE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68695" y="365125"/>
            <a:ext cx="4009703" cy="114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7955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F6509-BD05-73C5-250A-06183E27A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 err="1"/>
              <a:t>Caracteristicas</a:t>
            </a:r>
            <a:r>
              <a:rPr lang="es-ES_tradnl" dirty="0"/>
              <a:t> de </a:t>
            </a:r>
            <a:r>
              <a:rPr lang="es-ES_tradnl" dirty="0" err="1"/>
              <a:t>Seaborn</a:t>
            </a:r>
            <a:r>
              <a:rPr lang="es-ES_tradnl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B4B517-1CE4-F8AA-E04B-66B0A97F78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Estimación automática y graficas de regresiones lineares.</a:t>
            </a:r>
          </a:p>
          <a:p>
            <a:r>
              <a:rPr lang="es-ES_tradnl" dirty="0"/>
              <a:t>Soporta un alto nivel de abstracción para graficar estadísticas en un solo “</a:t>
            </a:r>
            <a:r>
              <a:rPr lang="es-ES_tradnl" dirty="0" err="1"/>
              <a:t>Grid</a:t>
            </a:r>
            <a:r>
              <a:rPr lang="es-ES_tradnl" dirty="0"/>
              <a:t>”</a:t>
            </a:r>
          </a:p>
          <a:p>
            <a:r>
              <a:rPr lang="es-ES_tradnl" dirty="0"/>
              <a:t>Soporta visualizaciones de análisis invariable y multivariable.</a:t>
            </a:r>
          </a:p>
        </p:txBody>
      </p:sp>
      <p:pic>
        <p:nvPicPr>
          <p:cNvPr id="4" name="Picture 6" descr="seaborn: statistical data visualization — seaborn 0.12.2 documentation">
            <a:extLst>
              <a:ext uri="{FF2B5EF4-FFF2-40B4-BE49-F238E27FC236}">
                <a16:creationId xmlns:a16="http://schemas.microsoft.com/office/drawing/2014/main" id="{EED12C4A-5AC3-F009-0D25-23D156EF56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52403" y="230188"/>
            <a:ext cx="4009703" cy="114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5372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180A-AACB-3EDB-328D-83CE4EDA1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Pasos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721FE-8773-F701-B649-97FD6EB155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Crear ambiente virtual</a:t>
            </a:r>
          </a:p>
          <a:p>
            <a:pPr lvl="1"/>
            <a:r>
              <a:rPr lang="es-ES_tradnl" dirty="0"/>
              <a:t>En la carpeta que tienen para el curso escribir el siguiente comando:</a:t>
            </a:r>
          </a:p>
          <a:p>
            <a:pPr lvl="1"/>
            <a:endParaRPr lang="es-ES_tradnl" dirty="0"/>
          </a:p>
          <a:p>
            <a:pPr lvl="1"/>
            <a:r>
              <a:rPr lang="es-ES_tradnl" dirty="0"/>
              <a:t>Posteriormente activar el ambiente</a:t>
            </a:r>
          </a:p>
          <a:p>
            <a:pPr lvl="1"/>
            <a:endParaRPr lang="es-ES_tradnl" dirty="0"/>
          </a:p>
          <a:p>
            <a:pPr lvl="1"/>
            <a:endParaRPr lang="es-ES_tradnl" dirty="0"/>
          </a:p>
          <a:p>
            <a:endParaRPr lang="es-ES_tradn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ADD9E34-60F8-B207-FECD-D45B7439C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5850" y="3194050"/>
            <a:ext cx="4940300" cy="469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373AD93-740A-60DE-6DF4-22CC56052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6850" y="4285456"/>
            <a:ext cx="6718300" cy="635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40766B6-F3B9-DB8F-B030-79FA7BAA30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66962" y="5206913"/>
            <a:ext cx="7772400" cy="1280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3343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3D30E-113D-F1EE-0242-2BD45EE53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Pasos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574327-BBFD-6FF5-0CE1-F7E66D2B23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Instalar las librerías necesarias dentro del ambiente virtual.</a:t>
            </a:r>
          </a:p>
          <a:p>
            <a:r>
              <a:rPr lang="es-ES_tradnl" dirty="0" err="1"/>
              <a:t>pip</a:t>
            </a:r>
            <a:r>
              <a:rPr lang="es-ES_tradnl" dirty="0"/>
              <a:t> </a:t>
            </a:r>
            <a:r>
              <a:rPr lang="es-ES_tradnl" dirty="0" err="1"/>
              <a:t>install</a:t>
            </a:r>
            <a:r>
              <a:rPr lang="es-ES_tradnl" dirty="0"/>
              <a:t> pandas</a:t>
            </a:r>
          </a:p>
          <a:p>
            <a:r>
              <a:rPr lang="es-ES_tradnl" dirty="0" err="1"/>
              <a:t>pip</a:t>
            </a:r>
            <a:r>
              <a:rPr lang="es-ES_tradnl" dirty="0"/>
              <a:t> </a:t>
            </a:r>
            <a:r>
              <a:rPr lang="es-ES_tradnl" dirty="0" err="1"/>
              <a:t>install</a:t>
            </a:r>
            <a:r>
              <a:rPr lang="es-ES_tradnl" dirty="0"/>
              <a:t> </a:t>
            </a:r>
            <a:r>
              <a:rPr lang="es-ES_tradnl" dirty="0" err="1"/>
              <a:t>numpy</a:t>
            </a:r>
            <a:endParaRPr lang="es-ES_tradnl" dirty="0"/>
          </a:p>
          <a:p>
            <a:r>
              <a:rPr lang="es-ES_tradnl" dirty="0" err="1"/>
              <a:t>pip</a:t>
            </a:r>
            <a:r>
              <a:rPr lang="es-ES_tradnl" dirty="0"/>
              <a:t> </a:t>
            </a:r>
            <a:r>
              <a:rPr lang="es-ES_tradnl" dirty="0" err="1"/>
              <a:t>install</a:t>
            </a:r>
            <a:r>
              <a:rPr lang="es-ES_tradnl" dirty="0"/>
              <a:t> </a:t>
            </a:r>
            <a:r>
              <a:rPr lang="es-ES_tradnl" dirty="0" err="1"/>
              <a:t>seaborn</a:t>
            </a:r>
            <a:endParaRPr lang="es-ES_tradnl" dirty="0"/>
          </a:p>
          <a:p>
            <a:r>
              <a:rPr lang="es-ES_tradnl" dirty="0" err="1"/>
              <a:t>Pip</a:t>
            </a:r>
            <a:r>
              <a:rPr lang="es-ES_tradnl" dirty="0"/>
              <a:t> </a:t>
            </a:r>
            <a:r>
              <a:rPr lang="es-ES_tradnl" dirty="0" err="1"/>
              <a:t>install</a:t>
            </a:r>
            <a:r>
              <a:rPr lang="es-ES_tradnl" dirty="0"/>
              <a:t> </a:t>
            </a:r>
            <a:r>
              <a:rPr lang="es-ES_tradnl" dirty="0" err="1"/>
              <a:t>scikit-learn</a:t>
            </a: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4641147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83F4F3A-DF89-453C-A499-8C259F6A2F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DE2C04-C111-4BAA-8CFB-527F3CD2E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394" y="1062487"/>
            <a:ext cx="3939688" cy="5583126"/>
          </a:xfrm>
        </p:spPr>
        <p:txBody>
          <a:bodyPr>
            <a:normAutofit/>
          </a:bodyPr>
          <a:lstStyle/>
          <a:p>
            <a:pPr algn="r"/>
            <a:r>
              <a:rPr lang="es-ES_tradnl" sz="7200">
                <a:solidFill>
                  <a:schemeClr val="bg1"/>
                </a:solidFill>
              </a:rPr>
              <a:t>Pasos del EDA</a:t>
            </a:r>
          </a:p>
        </p:txBody>
      </p:sp>
      <p:sp>
        <p:nvSpPr>
          <p:cNvPr id="11" name="Graphic 12">
            <a:extLst>
              <a:ext uri="{FF2B5EF4-FFF2-40B4-BE49-F238E27FC236}">
                <a16:creationId xmlns:a16="http://schemas.microsoft.com/office/drawing/2014/main" id="{58BDB0EE-D238-415B-9ED8-62AA6AB2AA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33111" y="696037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3" name="Graphic 11">
            <a:extLst>
              <a:ext uri="{FF2B5EF4-FFF2-40B4-BE49-F238E27FC236}">
                <a16:creationId xmlns:a16="http://schemas.microsoft.com/office/drawing/2014/main" id="{C5B55FC3-961D-4325-82F1-DE92B0D04E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791891" y="925332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C8F51B3F-8331-4E4A-AE96-D47B1006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8053" y="1132114"/>
            <a:ext cx="0" cy="5717573"/>
          </a:xfrm>
          <a:prstGeom prst="line">
            <a:avLst/>
          </a:prstGeom>
          <a:ln w="25400" cap="sq">
            <a:solidFill>
              <a:schemeClr val="lt1">
                <a:hueOff val="0"/>
                <a:satOff val="0"/>
                <a:lumOff val="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3">
            <a:extLst>
              <a:ext uri="{FF2B5EF4-FFF2-40B4-BE49-F238E27FC236}">
                <a16:creationId xmlns:a16="http://schemas.microsoft.com/office/drawing/2014/main" id="{4C8AB332-D09E-4F28-943C-DABDD4716A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417571" y="1440476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CEDF939-8689-24C3-A046-446186472E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623984"/>
              </p:ext>
            </p:extLst>
          </p:nvPr>
        </p:nvGraphicFramePr>
        <p:xfrm>
          <a:off x="5108535" y="1070800"/>
          <a:ext cx="6245265" cy="55893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86005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0866E6-F553-4578-EAF9-AB3ECEA15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EE955AD-E6DC-6E06-7044-43F711FD42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7300" y="3738563"/>
            <a:ext cx="9677400" cy="2438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6F670F3-1B1F-C890-2A7D-CDE033EA59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1200" y="681037"/>
            <a:ext cx="7772400" cy="2402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450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4FB07-C989-52BD-4450-6671A64DAF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5BE27-6B6E-B76E-4381-1422AF7439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999271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063D5-4535-7637-9EBF-62246CC3E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¿Qué es el EDA?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4FA86A-38B3-AEA8-E6D5-F343E5824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_tradnl" dirty="0"/>
              <a:t>Es una poderosa herramienta para explorar conjunto de datos.</a:t>
            </a:r>
          </a:p>
          <a:p>
            <a:r>
              <a:rPr lang="es-ES_tradnl" dirty="0"/>
              <a:t>El proceso de utilizar resúmenes numéricos y visualizaciones para explicar los datos e identificar relaciones entre variables.</a:t>
            </a:r>
          </a:p>
          <a:p>
            <a:r>
              <a:rPr lang="es-ES_tradnl" dirty="0"/>
              <a:t>Tiene como objetivo explorar , investigar y aprender sobre la data.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1416420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2AE321-F449-2D82-8300-5B10BF149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¿Qué es el EDA?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D9181-51A7-39A5-5682-00AFC5E784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Es un proceso de investigación en el que se usan estadísticas descriptivas y herramientas graficas para comprender los datos.</a:t>
            </a:r>
          </a:p>
          <a:p>
            <a:r>
              <a:rPr lang="es-ES_tradnl" dirty="0"/>
              <a:t>Con el EDA se pueden encontrar datos atípicos u observaciones inusuales.</a:t>
            </a:r>
          </a:p>
          <a:p>
            <a:r>
              <a:rPr lang="es-ES_tradnl" dirty="0"/>
              <a:t>También se pueden revelar patrones, comprender relaciones entre variables; así como generar preguntas e hipótesis interesantes.</a:t>
            </a:r>
          </a:p>
        </p:txBody>
      </p:sp>
    </p:spTree>
    <p:extLst>
      <p:ext uri="{BB962C8B-B14F-4D97-AF65-F5344CB8AC3E}">
        <p14:creationId xmlns:p14="http://schemas.microsoft.com/office/powerpoint/2010/main" val="55775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327D73B4-9F5C-4A64-A179-51B9500CB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B195CC3-56BF-BD79-CC69-D9920F71E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7715" y="467271"/>
            <a:ext cx="4195674" cy="2052522"/>
          </a:xfrm>
        </p:spPr>
        <p:txBody>
          <a:bodyPr anchor="b">
            <a:normAutofit/>
          </a:bodyPr>
          <a:lstStyle/>
          <a:p>
            <a:r>
              <a:rPr lang="es-ES_tradnl" dirty="0"/>
              <a:t>¿Qué es el EDA?</a:t>
            </a:r>
          </a:p>
        </p:txBody>
      </p:sp>
      <p:sp>
        <p:nvSpPr>
          <p:cNvPr id="1033" name="Oval 1032">
            <a:extLst>
              <a:ext uri="{FF2B5EF4-FFF2-40B4-BE49-F238E27FC236}">
                <a16:creationId xmlns:a16="http://schemas.microsoft.com/office/drawing/2014/main" id="{C1F06963-6374-4B48-844F-071A9BAAAE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965" y="554152"/>
            <a:ext cx="5742189" cy="5742189"/>
          </a:xfrm>
          <a:prstGeom prst="ellipse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1026" name="Picture 2" descr="El Detective Privado como medio de prueba en la Propiedad Industrial e  Intelectual – Nexxus">
            <a:extLst>
              <a:ext uri="{FF2B5EF4-FFF2-40B4-BE49-F238E27FC236}">
                <a16:creationId xmlns:a16="http://schemas.microsoft.com/office/drawing/2014/main" id="{E91C3451-3EF0-BB2A-E31A-21527C65B6B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001" b="2"/>
          <a:stretch/>
        </p:blipFill>
        <p:spPr bwMode="auto">
          <a:xfrm>
            <a:off x="505418" y="554151"/>
            <a:ext cx="5742189" cy="5742189"/>
          </a:xfrm>
          <a:custGeom>
            <a:avLst/>
            <a:gdLst/>
            <a:ahLst/>
            <a:cxnLst/>
            <a:rect l="l" t="t" r="r" b="b"/>
            <a:pathLst>
              <a:path w="1838528" h="1838528">
                <a:moveTo>
                  <a:pt x="919264" y="0"/>
                </a:moveTo>
                <a:cubicBezTo>
                  <a:pt x="1426959" y="0"/>
                  <a:pt x="1838528" y="411569"/>
                  <a:pt x="1838528" y="919264"/>
                </a:cubicBezTo>
                <a:cubicBezTo>
                  <a:pt x="1838528" y="1426959"/>
                  <a:pt x="1426959" y="1838528"/>
                  <a:pt x="919264" y="1838528"/>
                </a:cubicBezTo>
                <a:cubicBezTo>
                  <a:pt x="411569" y="1838528"/>
                  <a:pt x="0" y="1426959"/>
                  <a:pt x="0" y="919264"/>
                </a:cubicBezTo>
                <a:cubicBezTo>
                  <a:pt x="0" y="411569"/>
                  <a:pt x="411569" y="0"/>
                  <a:pt x="919264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5" name="!!plus graphic">
            <a:extLst>
              <a:ext uri="{FF2B5EF4-FFF2-40B4-BE49-F238E27FC236}">
                <a16:creationId xmlns:a16="http://schemas.microsoft.com/office/drawing/2014/main" id="{6CB927A4-E432-4310-9CD5-E89FF50631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4956" y="703679"/>
            <a:ext cx="171515" cy="171515"/>
          </a:xfrm>
          <a:custGeom>
            <a:avLst/>
            <a:gdLst>
              <a:gd name="connsiteX0" fmla="*/ 159874 w 171515"/>
              <a:gd name="connsiteY0" fmla="*/ 74116 h 171515"/>
              <a:gd name="connsiteX1" fmla="*/ 97399 w 171515"/>
              <a:gd name="connsiteY1" fmla="*/ 74116 h 171515"/>
              <a:gd name="connsiteX2" fmla="*/ 97399 w 171515"/>
              <a:gd name="connsiteY2" fmla="*/ 11641 h 171515"/>
              <a:gd name="connsiteX3" fmla="*/ 85758 w 171515"/>
              <a:gd name="connsiteY3" fmla="*/ 0 h 171515"/>
              <a:gd name="connsiteX4" fmla="*/ 74116 w 171515"/>
              <a:gd name="connsiteY4" fmla="*/ 11641 h 171515"/>
              <a:gd name="connsiteX5" fmla="*/ 74116 w 171515"/>
              <a:gd name="connsiteY5" fmla="*/ 74116 h 171515"/>
              <a:gd name="connsiteX6" fmla="*/ 11641 w 171515"/>
              <a:gd name="connsiteY6" fmla="*/ 74116 h 171515"/>
              <a:gd name="connsiteX7" fmla="*/ 0 w 171515"/>
              <a:gd name="connsiteY7" fmla="*/ 85758 h 171515"/>
              <a:gd name="connsiteX8" fmla="*/ 11641 w 171515"/>
              <a:gd name="connsiteY8" fmla="*/ 97399 h 171515"/>
              <a:gd name="connsiteX9" fmla="*/ 74116 w 171515"/>
              <a:gd name="connsiteY9" fmla="*/ 97399 h 171515"/>
              <a:gd name="connsiteX10" fmla="*/ 74116 w 171515"/>
              <a:gd name="connsiteY10" fmla="*/ 159874 h 171515"/>
              <a:gd name="connsiteX11" fmla="*/ 85758 w 171515"/>
              <a:gd name="connsiteY11" fmla="*/ 171515 h 171515"/>
              <a:gd name="connsiteX12" fmla="*/ 97399 w 171515"/>
              <a:gd name="connsiteY12" fmla="*/ 159874 h 171515"/>
              <a:gd name="connsiteX13" fmla="*/ 97399 w 171515"/>
              <a:gd name="connsiteY13" fmla="*/ 97399 h 171515"/>
              <a:gd name="connsiteX14" fmla="*/ 159874 w 171515"/>
              <a:gd name="connsiteY14" fmla="*/ 97399 h 171515"/>
              <a:gd name="connsiteX15" fmla="*/ 171515 w 171515"/>
              <a:gd name="connsiteY15" fmla="*/ 85758 h 171515"/>
              <a:gd name="connsiteX16" fmla="*/ 159874 w 171515"/>
              <a:gd name="connsiteY16" fmla="*/ 74116 h 1715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71515" h="171515">
                <a:moveTo>
                  <a:pt x="159874" y="74116"/>
                </a:moveTo>
                <a:lnTo>
                  <a:pt x="97399" y="74116"/>
                </a:lnTo>
                <a:lnTo>
                  <a:pt x="97399" y="11641"/>
                </a:lnTo>
                <a:cubicBezTo>
                  <a:pt x="97399" y="5212"/>
                  <a:pt x="92187" y="0"/>
                  <a:pt x="85758" y="0"/>
                </a:cubicBezTo>
                <a:cubicBezTo>
                  <a:pt x="79328" y="0"/>
                  <a:pt x="74116" y="5212"/>
                  <a:pt x="74116" y="11641"/>
                </a:cubicBezTo>
                <a:lnTo>
                  <a:pt x="74116" y="74116"/>
                </a:lnTo>
                <a:lnTo>
                  <a:pt x="11641" y="74116"/>
                </a:lnTo>
                <a:cubicBezTo>
                  <a:pt x="5212" y="74116"/>
                  <a:pt x="0" y="79328"/>
                  <a:pt x="0" y="85758"/>
                </a:cubicBezTo>
                <a:cubicBezTo>
                  <a:pt x="0" y="92187"/>
                  <a:pt x="5212" y="97399"/>
                  <a:pt x="11641" y="97399"/>
                </a:cubicBezTo>
                <a:lnTo>
                  <a:pt x="74116" y="97399"/>
                </a:lnTo>
                <a:lnTo>
                  <a:pt x="74116" y="159874"/>
                </a:lnTo>
                <a:cubicBezTo>
                  <a:pt x="74116" y="166303"/>
                  <a:pt x="79328" y="171515"/>
                  <a:pt x="85758" y="171515"/>
                </a:cubicBezTo>
                <a:cubicBezTo>
                  <a:pt x="92187" y="171515"/>
                  <a:pt x="97399" y="166303"/>
                  <a:pt x="97399" y="159874"/>
                </a:cubicBezTo>
                <a:lnTo>
                  <a:pt x="97399" y="97399"/>
                </a:lnTo>
                <a:lnTo>
                  <a:pt x="159874" y="97399"/>
                </a:lnTo>
                <a:cubicBezTo>
                  <a:pt x="166303" y="97399"/>
                  <a:pt x="171515" y="92187"/>
                  <a:pt x="171515" y="85758"/>
                </a:cubicBezTo>
                <a:cubicBezTo>
                  <a:pt x="171515" y="79328"/>
                  <a:pt x="166303" y="74116"/>
                  <a:pt x="159874" y="74116"/>
                </a:cubicBezTo>
                <a:close/>
              </a:path>
            </a:pathLst>
          </a:custGeom>
          <a:solidFill>
            <a:schemeClr val="accent2"/>
          </a:solidFill>
          <a:ln w="77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37" name="!!circle graphic">
            <a:extLst>
              <a:ext uri="{FF2B5EF4-FFF2-40B4-BE49-F238E27FC236}">
                <a16:creationId xmlns:a16="http://schemas.microsoft.com/office/drawing/2014/main" id="{1453BF6C-B012-48B7-B4E8-6D7AC7C27D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2753" y="1562696"/>
            <a:ext cx="157545" cy="157545"/>
          </a:xfrm>
          <a:custGeom>
            <a:avLst/>
            <a:gdLst>
              <a:gd name="connsiteX0" fmla="*/ 78773 w 157545"/>
              <a:gd name="connsiteY0" fmla="*/ 23283 h 157545"/>
              <a:gd name="connsiteX1" fmla="*/ 134262 w 157545"/>
              <a:gd name="connsiteY1" fmla="*/ 78773 h 157545"/>
              <a:gd name="connsiteX2" fmla="*/ 78773 w 157545"/>
              <a:gd name="connsiteY2" fmla="*/ 134262 h 157545"/>
              <a:gd name="connsiteX3" fmla="*/ 23283 w 157545"/>
              <a:gd name="connsiteY3" fmla="*/ 78773 h 157545"/>
              <a:gd name="connsiteX4" fmla="*/ 78773 w 157545"/>
              <a:gd name="connsiteY4" fmla="*/ 23283 h 157545"/>
              <a:gd name="connsiteX5" fmla="*/ 78773 w 157545"/>
              <a:gd name="connsiteY5" fmla="*/ 0 h 157545"/>
              <a:gd name="connsiteX6" fmla="*/ 0 w 157545"/>
              <a:gd name="connsiteY6" fmla="*/ 78773 h 157545"/>
              <a:gd name="connsiteX7" fmla="*/ 78773 w 157545"/>
              <a:gd name="connsiteY7" fmla="*/ 157545 h 157545"/>
              <a:gd name="connsiteX8" fmla="*/ 157545 w 157545"/>
              <a:gd name="connsiteY8" fmla="*/ 78773 h 157545"/>
              <a:gd name="connsiteX9" fmla="*/ 78773 w 157545"/>
              <a:gd name="connsiteY9" fmla="*/ 0 h 157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7545" h="157545">
                <a:moveTo>
                  <a:pt x="78773" y="23283"/>
                </a:moveTo>
                <a:cubicBezTo>
                  <a:pt x="109419" y="23283"/>
                  <a:pt x="134262" y="48126"/>
                  <a:pt x="134262" y="78773"/>
                </a:cubicBezTo>
                <a:cubicBezTo>
                  <a:pt x="134262" y="109419"/>
                  <a:pt x="109419" y="134262"/>
                  <a:pt x="78773" y="134262"/>
                </a:cubicBezTo>
                <a:cubicBezTo>
                  <a:pt x="48126" y="134262"/>
                  <a:pt x="23283" y="109419"/>
                  <a:pt x="23283" y="78773"/>
                </a:cubicBezTo>
                <a:cubicBezTo>
                  <a:pt x="23312" y="48139"/>
                  <a:pt x="48139" y="23312"/>
                  <a:pt x="78773" y="23283"/>
                </a:cubicBezTo>
                <a:moveTo>
                  <a:pt x="78773" y="0"/>
                </a:moveTo>
                <a:cubicBezTo>
                  <a:pt x="35268" y="0"/>
                  <a:pt x="0" y="35268"/>
                  <a:pt x="0" y="78773"/>
                </a:cubicBezTo>
                <a:cubicBezTo>
                  <a:pt x="0" y="122277"/>
                  <a:pt x="35268" y="157545"/>
                  <a:pt x="78773" y="157545"/>
                </a:cubicBezTo>
                <a:cubicBezTo>
                  <a:pt x="122277" y="157545"/>
                  <a:pt x="157545" y="122277"/>
                  <a:pt x="157545" y="78773"/>
                </a:cubicBezTo>
                <a:cubicBezTo>
                  <a:pt x="157545" y="35268"/>
                  <a:pt x="122277" y="0"/>
                  <a:pt x="78773" y="0"/>
                </a:cubicBezTo>
                <a:close/>
              </a:path>
            </a:pathLst>
          </a:custGeom>
          <a:solidFill>
            <a:schemeClr val="accent2"/>
          </a:solidFill>
          <a:ln w="751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DA0833-C3A7-5E25-5368-B190675DC3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7715" y="2990818"/>
            <a:ext cx="4195673" cy="2913872"/>
          </a:xfrm>
        </p:spPr>
        <p:txBody>
          <a:bodyPr anchor="t">
            <a:normAutofit/>
          </a:bodyPr>
          <a:lstStyle/>
          <a:p>
            <a:r>
              <a:rPr lang="es-ES_tradnl" sz="1800"/>
              <a:t>En resumen es como un trabajo de detective: se buscan pistas, claves, relaciones que pueden conducir a la solución de un problema.</a:t>
            </a:r>
          </a:p>
        </p:txBody>
      </p:sp>
      <p:sp>
        <p:nvSpPr>
          <p:cNvPr id="1039" name="!!dot graphic">
            <a:extLst>
              <a:ext uri="{FF2B5EF4-FFF2-40B4-BE49-F238E27FC236}">
                <a16:creationId xmlns:a16="http://schemas.microsoft.com/office/drawing/2014/main" id="{E3020543-B24B-4EC4-8FFC-8DD88EEA91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4149" y="5775082"/>
            <a:ext cx="112426" cy="112426"/>
          </a:xfrm>
          <a:custGeom>
            <a:avLst/>
            <a:gdLst>
              <a:gd name="connsiteX0" fmla="*/ 112426 w 112426"/>
              <a:gd name="connsiteY0" fmla="*/ 56213 h 112426"/>
              <a:gd name="connsiteX1" fmla="*/ 56213 w 112426"/>
              <a:gd name="connsiteY1" fmla="*/ 112426 h 112426"/>
              <a:gd name="connsiteX2" fmla="*/ 0 w 112426"/>
              <a:gd name="connsiteY2" fmla="*/ 56213 h 112426"/>
              <a:gd name="connsiteX3" fmla="*/ 56213 w 112426"/>
              <a:gd name="connsiteY3" fmla="*/ 0 h 112426"/>
              <a:gd name="connsiteX4" fmla="*/ 112426 w 112426"/>
              <a:gd name="connsiteY4" fmla="*/ 56213 h 1124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2426" h="112426">
                <a:moveTo>
                  <a:pt x="112426" y="56213"/>
                </a:moveTo>
                <a:cubicBezTo>
                  <a:pt x="112426" y="87259"/>
                  <a:pt x="87259" y="112426"/>
                  <a:pt x="56213" y="112426"/>
                </a:cubicBezTo>
                <a:cubicBezTo>
                  <a:pt x="25167" y="112426"/>
                  <a:pt x="0" y="87259"/>
                  <a:pt x="0" y="56213"/>
                </a:cubicBezTo>
                <a:cubicBezTo>
                  <a:pt x="0" y="25167"/>
                  <a:pt x="25167" y="0"/>
                  <a:pt x="56213" y="0"/>
                </a:cubicBezTo>
                <a:cubicBezTo>
                  <a:pt x="87259" y="0"/>
                  <a:pt x="112426" y="25167"/>
                  <a:pt x="112426" y="56213"/>
                </a:cubicBezTo>
                <a:close/>
              </a:path>
            </a:pathLst>
          </a:custGeom>
          <a:solidFill>
            <a:schemeClr val="accent2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041" name="!!Straight Connector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0395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2252D-E27F-560F-FEBA-82EA0D84D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3D865-B57B-4948-1BEA-3A19BE2318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Como el EDA implica explorar, se trata de un proceso iterativo, es decir podemos analizar una variable de múltiples formas.</a:t>
            </a:r>
          </a:p>
          <a:p>
            <a:endParaRPr lang="es-ES_tradnl" dirty="0"/>
          </a:p>
        </p:txBody>
      </p:sp>
    </p:spTree>
    <p:extLst>
      <p:ext uri="{BB962C8B-B14F-4D97-AF65-F5344CB8AC3E}">
        <p14:creationId xmlns:p14="http://schemas.microsoft.com/office/powerpoint/2010/main" val="3467727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204C9A-3397-EA26-0DB2-130BD5ECB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¿Cuándo se debe de utilizar?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90858A-BAFD-7BC9-32AE-C4AE0D571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Puede utilizarse para limpiar datos, análisis de subgrupos o solo para empaparse mas con la información que nos pueden brindar los datos.</a:t>
            </a:r>
          </a:p>
          <a:p>
            <a:r>
              <a:rPr lang="es-ES_tradnl" dirty="0"/>
              <a:t>Un paso inicial importante es graficar primero para ir entendiendo los datos.</a:t>
            </a:r>
          </a:p>
        </p:txBody>
      </p:sp>
    </p:spTree>
    <p:extLst>
      <p:ext uri="{BB962C8B-B14F-4D97-AF65-F5344CB8AC3E}">
        <p14:creationId xmlns:p14="http://schemas.microsoft.com/office/powerpoint/2010/main" val="26761860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8F3F5-31CE-E093-FE1A-EAFAAFAC7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Objetivos de 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E08DFC-C122-EDEB-004C-41D2A802C0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Comprender cual es la forma de los datos, ver si esta sesgada la distribución, </a:t>
            </a:r>
            <a:r>
              <a:rPr lang="es-ES_tradnl" dirty="0" err="1"/>
              <a:t>etc</a:t>
            </a:r>
            <a:r>
              <a:rPr lang="es-ES_tradnl" dirty="0"/>
              <a:t>…</a:t>
            </a:r>
          </a:p>
          <a:p>
            <a:r>
              <a:rPr lang="es-ES_tradnl" dirty="0"/>
              <a:t>Ver las correlaciones entre variables.</a:t>
            </a:r>
          </a:p>
          <a:p>
            <a:r>
              <a:rPr lang="es-ES_tradnl" dirty="0"/>
              <a:t>Si sus datos tienen o no valores atípicos.</a:t>
            </a:r>
          </a:p>
          <a:p>
            <a:r>
              <a:rPr lang="es-ES_tradnl" dirty="0"/>
              <a:t>Ver la calidad de los datos.</a:t>
            </a:r>
          </a:p>
          <a:p>
            <a:r>
              <a:rPr lang="es-ES_tradnl" dirty="0"/>
              <a:t>Ver patrones.</a:t>
            </a:r>
          </a:p>
        </p:txBody>
      </p:sp>
    </p:spTree>
    <p:extLst>
      <p:ext uri="{BB962C8B-B14F-4D97-AF65-F5344CB8AC3E}">
        <p14:creationId xmlns:p14="http://schemas.microsoft.com/office/powerpoint/2010/main" val="18232230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82" name="Rectangle 2060">
            <a:extLst>
              <a:ext uri="{FF2B5EF4-FFF2-40B4-BE49-F238E27FC236}">
                <a16:creationId xmlns:a16="http://schemas.microsoft.com/office/drawing/2014/main" id="{330C0765-5A38-4A34-880C-9CC4C2E14F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D38151-33A6-6FFB-304F-BBF7DCBC11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03" y="381935"/>
            <a:ext cx="5744064" cy="2344840"/>
          </a:xfrm>
        </p:spPr>
        <p:txBody>
          <a:bodyPr anchor="b">
            <a:normAutofit/>
          </a:bodyPr>
          <a:lstStyle/>
          <a:p>
            <a:r>
              <a:rPr lang="es-ES_tradnl" sz="6000"/>
              <a:t>Que librerías vamos a usar?</a:t>
            </a:r>
          </a:p>
        </p:txBody>
      </p:sp>
      <p:sp>
        <p:nvSpPr>
          <p:cNvPr id="2083" name="Graphic 15">
            <a:extLst>
              <a:ext uri="{FF2B5EF4-FFF2-40B4-BE49-F238E27FC236}">
                <a16:creationId xmlns:a16="http://schemas.microsoft.com/office/drawing/2014/main" id="{B7DA268A-F88C-4936-8401-97C8C98610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71450" y="1229685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84" name="Graphic 14">
            <a:extLst>
              <a:ext uri="{FF2B5EF4-FFF2-40B4-BE49-F238E27FC236}">
                <a16:creationId xmlns:a16="http://schemas.microsoft.com/office/drawing/2014/main" id="{2E48EAB8-CD1C-4BF5-A92C-BA11919E6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30230" y="1458980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085" name="Graphic 16">
            <a:extLst>
              <a:ext uri="{FF2B5EF4-FFF2-40B4-BE49-F238E27FC236}">
                <a16:creationId xmlns:a16="http://schemas.microsoft.com/office/drawing/2014/main" id="{F66F957D-AE64-4187-90D7-B24F1CC27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5910" y="1974124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2050" name="Picture 2" descr="pandas (software) - Wikipedia">
            <a:extLst>
              <a:ext uri="{FF2B5EF4-FFF2-40B4-BE49-F238E27FC236}">
                <a16:creationId xmlns:a16="http://schemas.microsoft.com/office/drawing/2014/main" id="{9A843658-52F5-190A-7123-E31DC58D9B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97495" y="443201"/>
            <a:ext cx="4009703" cy="162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86" name="Content Placeholder 2057">
            <a:extLst>
              <a:ext uri="{FF2B5EF4-FFF2-40B4-BE49-F238E27FC236}">
                <a16:creationId xmlns:a16="http://schemas.microsoft.com/office/drawing/2014/main" id="{C2B95BE1-51BF-6E23-459B-C130046680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6103" y="3096039"/>
            <a:ext cx="5744065" cy="2888627"/>
          </a:xfrm>
        </p:spPr>
        <p:txBody>
          <a:bodyPr anchor="t">
            <a:normAutofit/>
          </a:bodyPr>
          <a:lstStyle/>
          <a:p>
            <a:endParaRPr lang="en-US" sz="1800"/>
          </a:p>
        </p:txBody>
      </p:sp>
      <p:pic>
        <p:nvPicPr>
          <p:cNvPr id="2054" name="Picture 6" descr="seaborn: statistical data visualization — seaborn 0.12.2 documentation">
            <a:extLst>
              <a:ext uri="{FF2B5EF4-FFF2-40B4-BE49-F238E27FC236}">
                <a16:creationId xmlns:a16="http://schemas.microsoft.com/office/drawing/2014/main" id="{4D9E4B95-F171-B599-A650-A28300D5AE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197495" y="2795944"/>
            <a:ext cx="4009703" cy="1145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NumPy - Wikipedia">
            <a:extLst>
              <a:ext uri="{FF2B5EF4-FFF2-40B4-BE49-F238E27FC236}">
                <a16:creationId xmlns:a16="http://schemas.microsoft.com/office/drawing/2014/main" id="{9AD887B2-E6A8-7C67-C569-6DEB8D637A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200212" y="4563204"/>
            <a:ext cx="4009703" cy="18043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087" name="Straight Connector 2068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580162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6" name="Picture 8" descr="Python (programming language) - Wikipedia">
            <a:extLst>
              <a:ext uri="{FF2B5EF4-FFF2-40B4-BE49-F238E27FC236}">
                <a16:creationId xmlns:a16="http://schemas.microsoft.com/office/drawing/2014/main" id="{87CA7C0C-EAE2-600B-3996-28FB50A0C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9058" y="2939401"/>
            <a:ext cx="2963440" cy="32476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5912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D9D4FE-DF46-849C-7596-2EBC5D15D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dirty="0"/>
              <a:t>Pandas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75DF98-0015-5609-0780-930F63AA16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_tradnl" dirty="0"/>
              <a:t>Librería de Python especializada en manipulación y análisis de datos.</a:t>
            </a:r>
          </a:p>
          <a:p>
            <a:r>
              <a:rPr lang="es-ES_tradnl" dirty="0"/>
              <a:t>Es como el Excel de Python. Posee funciones para manipular tablas numéricas o series.</a:t>
            </a:r>
          </a:p>
          <a:p>
            <a:r>
              <a:rPr lang="es-ES_tradnl" dirty="0"/>
              <a:t>Ofrece distintas estructura de datos.</a:t>
            </a:r>
          </a:p>
          <a:p>
            <a:r>
              <a:rPr lang="es-ES_tradnl" dirty="0"/>
              <a:t>Es software libre.</a:t>
            </a:r>
          </a:p>
        </p:txBody>
      </p:sp>
      <p:pic>
        <p:nvPicPr>
          <p:cNvPr id="4" name="Picture 2" descr="pandas (software) - Wikipedia">
            <a:extLst>
              <a:ext uri="{FF2B5EF4-FFF2-40B4-BE49-F238E27FC236}">
                <a16:creationId xmlns:a16="http://schemas.microsoft.com/office/drawing/2014/main" id="{9746EFBA-C4D8-6115-F7B9-C70672612E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06014" y="66759"/>
            <a:ext cx="4009703" cy="1623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8627129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VTI">
  <a:themeElements>
    <a:clrScheme name="Office">
      <a:dk1>
        <a:srgbClr val="000000"/>
      </a:dk1>
      <a:lt1>
        <a:srgbClr val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Univers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VTI" id="{605F9078-86F9-4258-A3E1-F8EFF02AE8CC}" vid="{4848699B-BB01-41E3-9EC4-3D97DFE5292B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1173</TotalTime>
  <Words>559</Words>
  <Application>Microsoft Macintosh PowerPoint</Application>
  <PresentationFormat>Widescreen</PresentationFormat>
  <Paragraphs>71</Paragraphs>
  <Slides>19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Gill Sans Nova</vt:lpstr>
      <vt:lpstr>GradientVTI</vt:lpstr>
      <vt:lpstr>Análisis exploratorio de datos</vt:lpstr>
      <vt:lpstr>¿Qué es el EDA?</vt:lpstr>
      <vt:lpstr>¿Qué es el EDA?</vt:lpstr>
      <vt:lpstr>¿Qué es el EDA?</vt:lpstr>
      <vt:lpstr>PowerPoint Presentation</vt:lpstr>
      <vt:lpstr>¿Cuándo se debe de utilizar?</vt:lpstr>
      <vt:lpstr>Objetivos de EDA</vt:lpstr>
      <vt:lpstr>Que librerías vamos a usar?</vt:lpstr>
      <vt:lpstr>Pandas</vt:lpstr>
      <vt:lpstr>Características de Pandas</vt:lpstr>
      <vt:lpstr>Numpy</vt:lpstr>
      <vt:lpstr>Características de NumPy </vt:lpstr>
      <vt:lpstr>SeaBorn</vt:lpstr>
      <vt:lpstr>Caracteristicas de Seaborn </vt:lpstr>
      <vt:lpstr>Pasos</vt:lpstr>
      <vt:lpstr>Pasos</vt:lpstr>
      <vt:lpstr>Pasos del EDA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Análisis exploratorio de datos</dc:title>
  <dc:creator>GUILLEN DEL VALLE, LEONEL</dc:creator>
  <cp:lastModifiedBy>GUILLEN DEL VALLE, LEONEL</cp:lastModifiedBy>
  <cp:revision>13</cp:revision>
  <dcterms:created xsi:type="dcterms:W3CDTF">2023-02-09T23:26:52Z</dcterms:created>
  <dcterms:modified xsi:type="dcterms:W3CDTF">2024-03-05T18:33:48Z</dcterms:modified>
</cp:coreProperties>
</file>

<file path=docProps/thumbnail.jpeg>
</file>